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59" r:id="rId4"/>
    <p:sldId id="293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5" r:id="rId15"/>
    <p:sldId id="270" r:id="rId16"/>
    <p:sldId id="276" r:id="rId17"/>
    <p:sldId id="271" r:id="rId18"/>
    <p:sldId id="277" r:id="rId19"/>
    <p:sldId id="272" r:id="rId20"/>
    <p:sldId id="273" r:id="rId21"/>
    <p:sldId id="278" r:id="rId22"/>
    <p:sldId id="274" r:id="rId23"/>
    <p:sldId id="279" r:id="rId24"/>
    <p:sldId id="286" r:id="rId25"/>
    <p:sldId id="287" r:id="rId26"/>
    <p:sldId id="288" r:id="rId27"/>
    <p:sldId id="289" r:id="rId28"/>
    <p:sldId id="290" r:id="rId29"/>
    <p:sldId id="291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DCF1"/>
    <a:srgbClr val="E53810"/>
    <a:srgbClr val="002D4D"/>
    <a:srgbClr val="263842"/>
    <a:srgbClr val="00223D"/>
    <a:srgbClr val="620E28"/>
    <a:srgbClr val="F3E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3"/>
    <p:restoredTop sz="94658"/>
  </p:normalViewPr>
  <p:slideViewPr>
    <p:cSldViewPr snapToGrid="0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E792A-D199-4740-A380-51F76153B224}" type="datetimeFigureOut">
              <a:rPr lang="en-US" smtClean="0"/>
              <a:t>4/6/26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DACD6-92EE-45CE-A7B0-1F123E9D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031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217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7081A-9FDA-C27E-4C46-84766C475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DF71D3-853A-9356-CB2D-5909A645FF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95EC92-EE5B-94A9-0A00-290A04D3A5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04591-202B-AA42-639A-0D334B575F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0859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6D08C-518D-D9F7-2C7D-28E9C231D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97F1E9-18CD-D5C1-E889-B08279DCC7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CF8D4B-F285-AA5F-2A9A-09B92D1D5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9A5B6-0877-3D8F-BF8F-4043ACEF7D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282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245C2-AFF4-7034-ADAE-A90DB0DCE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C04D4F-453F-C8B2-BA31-3373329068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E1F093-FCC1-CEBF-562D-08D3F5682E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9CA40F-6249-DFE6-B91C-2DCD0BB1CC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9668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296B8-B552-EE1C-03FF-F73E263A0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9D83FE-456A-E919-9894-0EBA83C337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ABAEB2-172C-461D-E0C3-886E5E118A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853B8B-BD5A-8C44-3285-BEDC848FBB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1659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76F33-DF34-A281-1103-C35F7847A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E8D5B0-75CD-6CB2-3BC3-52DB436127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33269E-AD57-BDAE-0F5A-0695E99BE3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C9B6D2-81CB-4879-68AA-35446D7431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052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ADEC9-165A-A42B-D621-EBDE33248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50DDA1-ACA0-2029-BD0D-39A68E7BD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2F06C1-FE38-70F8-AEAE-7A0A086B63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467410-E286-66DB-A922-EB0DBD9800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4598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FF6CE-7518-CDB0-216C-18818B13A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CFC68C-CFD8-CFA1-12AF-7937C24C1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521044-6B09-60AF-91F5-945923A0CE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828893-F263-0C5F-213B-D0BB294683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1290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9F496-B427-335E-B2AD-CEA5D1D9F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50C17E-8F77-F1B3-427C-0FC20F1030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E14082-8878-CAC2-1B9F-E41594517C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9FA838-0106-59A5-9849-8788BCF7BB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9253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EC6A7-2B8B-80A1-61BB-BA56BBC0D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4F28C4-2187-1E17-25F5-FB6F79128A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B957FA-385D-6816-5A15-1A764FBBBE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AC8203-8736-73F2-AC44-5F7F8D35AB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3342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4E9215-6D58-2B45-047B-3CEEB5C5C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793F63-B4ED-4E95-EDAA-8F4CA9CDA8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D173A1-4E28-3A79-9CBA-469EA8FC25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92954D-3962-BAB3-86ED-6749CA07ED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32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87443-D53D-6C3D-E690-474B897BA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4A0173-64C4-14E7-625A-B1C383C986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F892-3961-A9D4-4A7B-8EA56D18B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510153-F81E-2660-32AD-60506EEBAB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4212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BFD513-020E-729C-19DE-4B70DC2C5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1A9877-8C21-32B3-486E-09CF64CC7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546DB3-CA5F-9262-7642-73534450FC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B29AFE-4AD9-9053-195D-C594DF9044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8159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48424-375A-C8D5-EA74-7565C7203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933C05-629F-6ED6-AD30-6C0B2978E2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960524-667D-E5A2-7964-D2C1B85F5D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55D292-6B2C-F5F3-2FA3-C852FC02EC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5426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19605-B182-0198-2FAF-A10248E03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BC2DB7-7F45-0D00-6937-A940F9C5ED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69715C-6464-A08A-270D-6639C2080D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4C3624-60FD-4620-93BC-C9CA30DA05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2972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F3CD6-D8AE-4464-47E0-638E8400CF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A96D19-8A76-3430-66B0-76D2D69F2D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F39B2F-209E-6947-A13B-5CAA08676E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8B4E78-CF27-D27E-A662-85473F5B73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8665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3FAA3-122A-9187-923C-C094E502F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3E6CA0-20B7-AF8F-21C9-D5CF5757BA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CBC2C2-82A8-C46F-992C-FABC9B392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529A48-6D9E-957F-697B-D5FADB5A4A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489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EA97E-7323-8D66-BF10-EB2768E33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FA11ED-1CB5-0FAB-F84A-086224E55B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F37431-6C6B-31D9-0322-07D80E0F03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5D7E6A-28FA-98DB-8794-89155A83C8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6350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D91FD-BE04-6608-5456-398B6066E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004EE4-46B0-FA5B-2B9E-15762668DD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833B50-7F34-5C6D-98B3-F29340FF15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EFFA0F-C6F3-11CE-0527-E916FFC186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6795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F4699-AE4E-4787-0BF9-F9B246F0A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EBFD86-715E-2D6E-FE7B-C77313F2C6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E4C0D5-A74A-4FF6-A635-E81F63277F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BE6B36-29F0-F651-3D51-40328374D9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9266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53B4E-57A3-D3A0-85C4-48C5F08B9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E55DEB-8978-F13D-5CAC-FC112BCBCA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44223A-DA77-5632-850C-2DEBB1830C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148B8B-819C-924E-60C0-4E5576932B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04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09442-E935-5E79-10CA-77712E3F0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E66C13-1A18-7B35-BDBC-FF1E3659F0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C973AD-D3F3-4A89-7ABD-067FB1E0E1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50D68D-BF8A-A58D-DE07-4C3FEBB5AA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322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CA4F3-8090-AC93-1462-9EF705F6E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BA3B6F-9801-6F60-3AC3-AB320402C6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F54CA5-6FC1-91FA-2691-3DDADF8B8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6DDB8D-C75B-3387-78FB-6680F36A7A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804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96529-A61E-7B77-72E6-BAABBDD59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2FA921-FA6F-3663-9876-AF4E518AF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BDA9E7-561B-150E-6984-6F2A21B506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2CD487-CE4B-A401-06AD-AD93D9BD82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633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A31AC-279D-1814-681F-52E44EF4D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C51F6D-3BA8-4A41-A7CE-CD7E2087B5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F4BAAA-1010-1A6D-7C67-CAB03A23E2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DEEB6B-A3D9-B4B6-7BE0-3C07EB206F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934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96CFD8-84F2-C91D-7965-527C0C98A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DCDF3B-3B10-4949-A943-2EDD64C4DA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637BC3-1112-F375-F5A7-72A890331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B6EB7-FFF9-28E6-DC0F-192FBF1EE8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199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B6478-3E37-B6C3-6D2D-3CE466DCF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EB121D-12A5-1CCD-35AF-B64D6839D4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92F4E9-FB61-93A6-FB51-5494B16DA7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D7B1EE-585F-E8D2-E2C1-17180F6356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955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ED63B-FC2E-47E2-7DDF-8EE1FD3DA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1C0FBB-5509-AAED-9DE0-E4EE6494F6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BBAD8F-106F-0C38-991B-E527745497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4F19C8-F34C-1084-23AB-4115F45680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48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E5546-A0B0-873F-4B93-FA53C20388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0C24A3-68F5-2154-88A1-C0A55B9772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7784B3-3349-A367-1B72-022DA7F3A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BA541-64FA-2A41-BF6F-DC1C11C4C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0787D-DE34-D87C-3D20-6C0A367B4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847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8C3D1-8316-934C-6FCE-EC7E53C74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0DCA6C-1811-6E5B-9D7A-CFB13BAB2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7F17C-55F6-C6D8-A3AA-852FACE03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64D567-A274-009B-C5C9-D5BC50D85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148F02-32B7-DE2D-6644-DDBD45054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2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AFADF4-3009-998F-AB58-F303A1B95A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E358A0-7843-12D9-EE79-1C71348AFD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7B726E-DAB2-2FB7-3496-800113CEC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D6295-25E1-1251-4642-391038527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4A1BF9-D6C7-DAE1-C614-8CB98DA0C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588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C0722-635C-6F57-F475-4C9D6989E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D07767-09FC-688D-E4DB-3B3667ADFC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552C65-A02E-C096-F624-81B71B05F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93D793-508C-7A97-962C-56B0EC1DB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5C939-BAFA-F0C8-9164-B4502ECA5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24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14210-2259-F5E8-FF94-506854DC9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AEA7DB-9680-B5D9-59D6-1508B26A5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E019-F28D-8B89-315B-C7377D987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A3B03-057F-F58E-D5EB-D9A59DF00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0021C-08DA-442C-76E4-736D9ECF4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325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4F825-B759-C3AA-9982-866C94315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D56AB7-2038-A70C-A5B2-AF71135241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B5ABD-09CF-5CBD-4F63-C2AB60A05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4F7A95-5A12-2A75-4E9B-E7E0A73C1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5321FD-0397-42BE-8235-94E51D7FC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074E65-FC6A-29FB-70B5-F405D799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457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28916-B5BB-A7D9-7A17-B27796770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583B3B-0B44-66A1-4A84-CBDB09F5B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76D406-9984-09E5-9B83-0B39C475B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E915E0-9D33-9ECA-89E3-9CC077F70B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379F8C-0231-44AC-6B23-94A5AE30FE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E38855-F9DF-D576-8457-221628045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170EEE-B57C-D2BF-D8F8-D9B8415CD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2B8F2B-F16A-0573-6A83-11CC0F2B6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569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A6569-E350-D295-6848-F8A135D84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336050-7FF0-C6F6-112C-772F06197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60740C-6938-B0BD-E258-6D6756162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DE41E3-FF6C-058B-3BD4-2271A4CA2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927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969C63-B11B-2B8C-367D-81E74AE92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ADF0EE-CA44-6835-ABFE-CA7E6586A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4EBE21-29E0-0354-D5EC-087E3C462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37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F4407-4B25-FCBE-57E4-A78292199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8E5552-7962-CC6F-6E3E-8B1C14835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E16A62-5B97-7A97-74CF-E161EAE8B1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250EC4-4976-6539-FC2F-6FACBD6D6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5B1BB4-1AC6-8C66-ABC6-EEB41CA3E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4F9FFF-E253-F74C-60B9-C27FB55F2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481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9D88D-91FB-9C15-8A6A-169FC239A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98C644-9EAB-286C-9D20-C383922C49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BC56BC-D659-830F-3A76-5BB988EAAA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AD851-A8CC-14F7-9E06-C50619BCA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8CC1A1-6D99-CF83-3D14-7B7984A76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CC82D1-29F8-6B10-A341-2799BA66A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654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05BE02-6075-4A94-5B95-AD21ADA81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705271-5EBA-2F49-618C-DC81BD18E3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8F3C2-10B5-CD33-9F2E-FC974C78C0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173F1-0847-1BA0-F40A-4ED2D93106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FD84E-E40C-73B8-7FB2-5206E969A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51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A71898F-4D0F-919F-D69B-72879BA7461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57250" y="0"/>
            <a:ext cx="8834750" cy="6858000"/>
          </a:xfrm>
          <a:prstGeom prst="rect">
            <a:avLst/>
          </a:prstGeom>
          <a:solidFill>
            <a:srgbClr val="F3E4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1F9501-4654-8CF0-CEF7-2697A05CB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00" y="2004002"/>
            <a:ext cx="2849993" cy="28499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BD3775-4F06-3D6F-F872-CC0186454D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3241" y="2072243"/>
            <a:ext cx="7190509" cy="143771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223D"/>
                </a:solidFill>
              </a:rPr>
              <a:t>Out Here in the Fields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6138A63-B70F-BF2F-B517-91379908FA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97486" y="3996042"/>
            <a:ext cx="5722018" cy="48378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223D"/>
                </a:solidFill>
              </a:rPr>
              <a:t>The Great ILS-Data Pre-Conference</a:t>
            </a:r>
          </a:p>
          <a:p>
            <a:endParaRPr lang="en-US" dirty="0">
              <a:solidFill>
                <a:srgbClr val="00223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2FDE54-D40F-37FA-D5FA-1F6469AA43BA}"/>
              </a:ext>
            </a:extLst>
          </p:cNvPr>
          <p:cNvSpPr txBox="1"/>
          <p:nvPr/>
        </p:nvSpPr>
        <p:spPr>
          <a:xfrm>
            <a:off x="4263241" y="4752105"/>
            <a:ext cx="7190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223D"/>
                </a:solidFill>
              </a:rPr>
              <a:t>Daniel Messer</a:t>
            </a:r>
          </a:p>
          <a:p>
            <a:pPr algn="ctr"/>
            <a:r>
              <a:rPr lang="en-US" dirty="0">
                <a:solidFill>
                  <a:srgbClr val="00223D"/>
                </a:solidFill>
              </a:rPr>
              <a:t>Polaris ILS Administrator</a:t>
            </a:r>
          </a:p>
          <a:p>
            <a:pPr algn="ctr"/>
            <a:r>
              <a:rPr lang="en-US" dirty="0">
                <a:solidFill>
                  <a:srgbClr val="00223D"/>
                </a:solidFill>
              </a:rPr>
              <a:t>Library Systems &amp; Services</a:t>
            </a:r>
          </a:p>
          <a:p>
            <a:pPr algn="ctr"/>
            <a:endParaRPr lang="en-US" dirty="0"/>
          </a:p>
        </p:txBody>
      </p:sp>
      <p:sp>
        <p:nvSpPr>
          <p:cNvPr id="7" name="Subtitle 5">
            <a:extLst>
              <a:ext uri="{FF2B5EF4-FFF2-40B4-BE49-F238E27FC236}">
                <a16:creationId xmlns:a16="http://schemas.microsoft.com/office/drawing/2014/main" id="{21E97010-7001-B6CA-0F6F-3BAA791F10E1}"/>
              </a:ext>
            </a:extLst>
          </p:cNvPr>
          <p:cNvSpPr txBox="1">
            <a:spLocks/>
          </p:cNvSpPr>
          <p:nvPr/>
        </p:nvSpPr>
        <p:spPr>
          <a:xfrm>
            <a:off x="4997486" y="3433597"/>
            <a:ext cx="5722018" cy="483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00223D"/>
                </a:solidFill>
              </a:rPr>
              <a:t>Lessons Learned from a Different Database</a:t>
            </a:r>
          </a:p>
        </p:txBody>
      </p:sp>
    </p:spTree>
    <p:extLst>
      <p:ext uri="{BB962C8B-B14F-4D97-AF65-F5344CB8AC3E}">
        <p14:creationId xmlns:p14="http://schemas.microsoft.com/office/powerpoint/2010/main" val="1682359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4551FA-4945-1557-18F8-2587F0D11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4D3014BF-6E12-C7D9-45EB-F2C9271D8F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34363" y="313509"/>
            <a:ext cx="8523273" cy="623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83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885D30-3F42-E639-2B54-D68AE166E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CB28655E-5498-CF42-7821-CEEB5F3A1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But wait! MARC still sucks…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34BE2E-4F65-8C9A-44C6-172530A090A7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BDAC649-0B6B-0328-8C06-231F2A4D96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744C8-43DA-3C4C-FC19-BC534C164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01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And don’t even get me started on BIBFRAME</a:t>
            </a:r>
          </a:p>
          <a:p>
            <a:r>
              <a:rPr lang="en-US" dirty="0">
                <a:solidFill>
                  <a:schemeClr val="bg1"/>
                </a:solidFill>
              </a:rPr>
              <a:t>SURELY THERE ARE BETTER WAYS TO CATALOGUE?!</a:t>
            </a:r>
          </a:p>
        </p:txBody>
      </p:sp>
    </p:spTree>
    <p:extLst>
      <p:ext uri="{BB962C8B-B14F-4D97-AF65-F5344CB8AC3E}">
        <p14:creationId xmlns:p14="http://schemas.microsoft.com/office/powerpoint/2010/main" val="419120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62C2E6-4856-9BEF-0B23-FAFB33B5B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2684645-6BA6-590C-38B8-926F05944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027" y="901013"/>
            <a:ext cx="10111946" cy="505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142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2F807C-C67A-3D59-405F-64DE4E487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FFD4CAB0-9FD6-E655-8443-DF643A4D4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A Better Way®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3D53A6-2213-6510-9D89-FEA440E20A2C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85C7BC8-B31C-6A4C-ED90-61A5DBFE0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D37AE7-D3E1-25A2-C525-1E61F5FE4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01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 database that handles bibliographic data</a:t>
            </a:r>
          </a:p>
          <a:p>
            <a:r>
              <a:rPr lang="en-US" dirty="0">
                <a:solidFill>
                  <a:schemeClr val="bg1"/>
                </a:solidFill>
              </a:rPr>
              <a:t>Instead of numbered tags, we’re going to use descriptive identifiers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In other words… words</a:t>
            </a:r>
          </a:p>
          <a:p>
            <a:r>
              <a:rPr lang="en-US" strike="sngStrike" dirty="0">
                <a:solidFill>
                  <a:schemeClr val="bg1"/>
                </a:solidFill>
              </a:rPr>
              <a:t>020 sub a = ISBN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We’ll just call it an ISBN</a:t>
            </a:r>
          </a:p>
          <a:p>
            <a:r>
              <a:rPr lang="en-US" strike="sngStrike" dirty="0">
                <a:solidFill>
                  <a:schemeClr val="bg1"/>
                </a:solidFill>
              </a:rPr>
              <a:t>024 = Title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We can just call it “Title”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21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396756-28BA-80A0-F210-05F4DEE80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C7C590FC-9E94-58F7-495A-0F7F65A52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82DCF1"/>
                </a:solidFill>
              </a:rPr>
              <a:t>Pragmatic Cataloguing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F8D0B2-01D9-8D95-EBCF-600049CD74AD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D21176D-78F5-646D-61D0-6CC3D97D1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84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0EFDEB-19D4-9CE5-3421-AB22A8210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D65D18A-B903-7A0F-E6C1-DD6DCB4DE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Everything’s relational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EA4845-3B79-EE9D-56BB-3AF7C0DFEBD9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5C8FB24-15C3-E8A0-6F68-FDA8C75051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5FDDBB-B952-F38D-3848-05278DE0A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01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Using a relational database</a:t>
            </a:r>
          </a:p>
          <a:p>
            <a:r>
              <a:rPr lang="en-US" dirty="0">
                <a:solidFill>
                  <a:schemeClr val="bg1"/>
                </a:solidFill>
              </a:rPr>
              <a:t>In use for 19 years</a:t>
            </a:r>
          </a:p>
          <a:p>
            <a:r>
              <a:rPr lang="en-US" dirty="0">
                <a:solidFill>
                  <a:schemeClr val="bg1"/>
                </a:solidFill>
              </a:rPr>
              <a:t>The system is wide open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And customizable</a:t>
            </a:r>
          </a:p>
          <a:p>
            <a:r>
              <a:rPr lang="en-US" dirty="0">
                <a:solidFill>
                  <a:schemeClr val="bg1"/>
                </a:solidFill>
              </a:rPr>
              <a:t>Because the entire system is free and open source</a:t>
            </a:r>
          </a:p>
        </p:txBody>
      </p:sp>
    </p:spTree>
    <p:extLst>
      <p:ext uri="{BB962C8B-B14F-4D97-AF65-F5344CB8AC3E}">
        <p14:creationId xmlns:p14="http://schemas.microsoft.com/office/powerpoint/2010/main" val="9788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DABBFD-11AF-B7EA-39C5-510687D41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A32064-3D3F-BC69-6251-7676EC524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949" y="369673"/>
            <a:ext cx="6118654" cy="611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397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55FFB5-3AD6-4341-F17C-5536B3390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6CCFD437-F81A-C95C-5C62-86757781B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82DCF1"/>
                </a:solidFill>
              </a:rPr>
              <a:t>Calibre</a:t>
            </a:r>
            <a:endParaRPr lang="en-US" dirty="0">
              <a:solidFill>
                <a:srgbClr val="82DCF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AA2B77-C080-625E-6088-A16511483438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82B1D30-9C7A-8024-3955-7845F9F64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A193E6-EC3A-B83F-C212-10809C2D86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01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FOSS eBook management system</a:t>
            </a:r>
          </a:p>
          <a:p>
            <a:r>
              <a:rPr lang="en-US" dirty="0">
                <a:solidFill>
                  <a:schemeClr val="bg1"/>
                </a:solidFill>
              </a:rPr>
              <a:t>Created by Kovid Goyal</a:t>
            </a:r>
          </a:p>
          <a:p>
            <a:r>
              <a:rPr lang="en-US" dirty="0">
                <a:solidFill>
                  <a:schemeClr val="bg1"/>
                </a:solidFill>
              </a:rPr>
              <a:t>A standard for eBook management</a:t>
            </a:r>
          </a:p>
        </p:txBody>
      </p:sp>
    </p:spTree>
    <p:extLst>
      <p:ext uri="{BB962C8B-B14F-4D97-AF65-F5344CB8AC3E}">
        <p14:creationId xmlns:p14="http://schemas.microsoft.com/office/powerpoint/2010/main" val="336479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2F40A5-F44B-B3AC-16FF-3170862CE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45284DE-AB0E-47E9-A3A8-515FABD91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894" y="167166"/>
            <a:ext cx="11218211" cy="652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490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3AA5A1-7964-B207-60E2-A597F05B4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2506A09D-8A51-8FFE-DAB8-0C52186FB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SQLite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3977CE-6FED-7776-0FE9-8DF79D5FFF00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8F3410E-B0C1-EF9B-E4CD-CCF29C34BC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22201F-393A-52C6-5EFC-D4FD726273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01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SQLite is </a:t>
            </a:r>
            <a:r>
              <a:rPr lang="en-US" i="1" dirty="0">
                <a:solidFill>
                  <a:schemeClr val="bg1"/>
                </a:solidFill>
              </a:rPr>
              <a:t>everywhere</a:t>
            </a:r>
          </a:p>
          <a:p>
            <a:r>
              <a:rPr lang="en-US" dirty="0">
                <a:solidFill>
                  <a:schemeClr val="bg1"/>
                </a:solidFill>
              </a:rPr>
              <a:t>Almost any app on your phone is using SQLite</a:t>
            </a:r>
          </a:p>
          <a:p>
            <a:r>
              <a:rPr lang="en-US" dirty="0">
                <a:solidFill>
                  <a:schemeClr val="bg1"/>
                </a:solidFill>
              </a:rPr>
              <a:t>Syntax differences aren’t too bad</a:t>
            </a:r>
          </a:p>
        </p:txBody>
      </p:sp>
    </p:spTree>
    <p:extLst>
      <p:ext uri="{BB962C8B-B14F-4D97-AF65-F5344CB8AC3E}">
        <p14:creationId xmlns:p14="http://schemas.microsoft.com/office/powerpoint/2010/main" val="215093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4DE5AA96-A1E2-424B-B98F-DF321364C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23D"/>
                </a:solidFill>
              </a:rPr>
              <a:t>Hello, I’m Dan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506853-5B7D-556D-60A7-9B2A966C3921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F3E4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3E69FC6-D07E-8774-63E8-736E5F5FC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295C7490-2FDB-B74A-C31E-269BB0BEE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like bright text on dark backgrounds</a:t>
            </a:r>
          </a:p>
        </p:txBody>
      </p:sp>
    </p:spTree>
    <p:extLst>
      <p:ext uri="{BB962C8B-B14F-4D97-AF65-F5344CB8AC3E}">
        <p14:creationId xmlns:p14="http://schemas.microsoft.com/office/powerpoint/2010/main" val="21918774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2B5265-CBF7-A448-9DC6-9FF51F47B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E5F4FD-1F1C-FE00-E6FE-9005F9492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623" y="0"/>
            <a:ext cx="51990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875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6B56AB-0812-55EF-8014-4CB404C1E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8D66D19-6183-E6EC-ADBF-F18D68D3C3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623" y="0"/>
            <a:ext cx="5199045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32C16A-2BEF-0474-6A2A-706D990E0FD0}"/>
              </a:ext>
            </a:extLst>
          </p:cNvPr>
          <p:cNvSpPr txBox="1"/>
          <p:nvPr/>
        </p:nvSpPr>
        <p:spPr>
          <a:xfrm>
            <a:off x="6858000" y="1443841"/>
            <a:ext cx="47079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Title:</a:t>
            </a:r>
            <a:r>
              <a:rPr lang="en-US" dirty="0">
                <a:solidFill>
                  <a:schemeClr val="bg1"/>
                </a:solidFill>
              </a:rPr>
              <a:t> Neo-Anarchists’ Guide to Real Life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Author:</a:t>
            </a:r>
            <a:r>
              <a:rPr lang="en-US" dirty="0">
                <a:solidFill>
                  <a:schemeClr val="bg1"/>
                </a:solidFill>
              </a:rPr>
              <a:t> Findley, Nigel D.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ISBN: </a:t>
            </a:r>
            <a:r>
              <a:rPr lang="en-US" dirty="0">
                <a:solidFill>
                  <a:schemeClr val="bg1"/>
                </a:solidFill>
              </a:rPr>
              <a:t>9781555601652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OCLC:</a:t>
            </a:r>
            <a:r>
              <a:rPr lang="en-US" dirty="0">
                <a:solidFill>
                  <a:schemeClr val="bg1"/>
                </a:solidFill>
              </a:rPr>
              <a:t> 29962928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Publisher:</a:t>
            </a:r>
            <a:r>
              <a:rPr lang="en-US" dirty="0">
                <a:solidFill>
                  <a:schemeClr val="bg1"/>
                </a:solidFill>
              </a:rPr>
              <a:t> FASA Corporation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Pub Year:</a:t>
            </a:r>
            <a:r>
              <a:rPr lang="en-US" dirty="0">
                <a:solidFill>
                  <a:schemeClr val="bg1"/>
                </a:solidFill>
              </a:rPr>
              <a:t> 1992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Series:</a:t>
            </a:r>
            <a:r>
              <a:rPr lang="en-US" dirty="0">
                <a:solidFill>
                  <a:schemeClr val="bg1"/>
                </a:solidFill>
              </a:rPr>
              <a:t> Shadowrun; 7208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3259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CFE0DF-9EF2-2065-2C98-3A921F9B6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0CD6E11-A270-B24F-8AA3-086B5FEEAA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4892" y="189942"/>
            <a:ext cx="11122216" cy="647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493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0BA109-D0D2-ED90-29B3-04FCA83D8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7355C6D-2657-A14F-61CF-5A5B60C79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600" y="735054"/>
            <a:ext cx="9132800" cy="557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2005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49B8D-E1DE-F06F-917F-60AF67868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244C16-F303-82BE-1EDD-30DA4B7A46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75" y="376019"/>
            <a:ext cx="11557249" cy="610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976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43C217-ADE7-A23E-DD4D-2EA30421D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E282A3-F74A-4C8E-E7E8-35C2EAF09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029" y="450376"/>
            <a:ext cx="9141941" cy="595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6440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1075FF-557B-E3A6-FB0F-9A7FB87FC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06EB27-2795-C3EB-F84B-850247ED5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543026"/>
            <a:ext cx="7772400" cy="577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2820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7A8DC5-397A-45A0-AB7E-BF7F1EB0F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A244A9-16E6-728D-FC0D-E164C427B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74" y="308919"/>
            <a:ext cx="11792851" cy="62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2953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2F71B7-9F42-7089-8C6B-25BF6545C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171B02-C401-1F7D-8ABA-F7D8BD0B9A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6" y="261547"/>
            <a:ext cx="12010768" cy="633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45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4A1D8D-ACE1-BA21-3C51-02F3F757C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70E323C1-4EB0-751A-D831-6FA5B081B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Thank you!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CE5AF2-1689-8CA8-A66A-70F91513987E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A6CCD6C-89F7-F21B-726B-B71DBB838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278173-AD2E-E8A2-3330-F0F2AE36C0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2649" y="1495649"/>
            <a:ext cx="3866702" cy="386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85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CF4B2B-59C8-E489-0678-A4285B65C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837354CE-DD27-A26A-B0A5-EAF5CD5DA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Hello, I’m Dan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6C92AB-E239-69CE-FFD4-3EB027584A96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EB76143-62D6-0829-0E26-255209B8D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46E92D92-DBD8-0238-3F15-E7FEDF993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744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 like bright text on dark backgrounds</a:t>
            </a:r>
            <a:endParaRPr lang="en-US" dirty="0"/>
          </a:p>
        </p:txBody>
      </p:sp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08B38DFE-B222-83A9-853D-814E8DFF6CFA}"/>
              </a:ext>
            </a:extLst>
          </p:cNvPr>
          <p:cNvSpPr txBox="1">
            <a:spLocks/>
          </p:cNvSpPr>
          <p:nvPr/>
        </p:nvSpPr>
        <p:spPr>
          <a:xfrm>
            <a:off x="838200" y="2323070"/>
            <a:ext cx="10515600" cy="1767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30 years in libraries</a:t>
            </a:r>
          </a:p>
          <a:p>
            <a:r>
              <a:rPr lang="en-US" dirty="0">
                <a:solidFill>
                  <a:schemeClr val="bg1"/>
                </a:solidFill>
              </a:rPr>
              <a:t>Polaris ILS admin for Library Systems &amp; Services</a:t>
            </a:r>
          </a:p>
          <a:p>
            <a:r>
              <a:rPr lang="en-US" dirty="0">
                <a:solidFill>
                  <a:schemeClr val="bg1"/>
                </a:solidFill>
              </a:rPr>
              <a:t>SQL Hacker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75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C3E71F-5F68-DA6F-FB92-ECECB5A68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007042D-383B-AF6B-FFE1-386B046314B9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AF7AAF2-C664-4C96-00FF-EE5B7A1EE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A70D03-B832-70E0-CF86-4FD3EA24AD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9443" y="4952821"/>
            <a:ext cx="8813112" cy="7260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</a:rPr>
              <a:t>https://</a:t>
            </a:r>
            <a:r>
              <a:rPr lang="en-US" sz="3600" b="1" dirty="0" err="1">
                <a:solidFill>
                  <a:schemeClr val="bg1"/>
                </a:solidFill>
              </a:rPr>
              <a:t>cyberpunklibrarian.com</a:t>
            </a:r>
            <a:r>
              <a:rPr lang="en-US" sz="3600" b="1" dirty="0">
                <a:solidFill>
                  <a:schemeClr val="bg1"/>
                </a:solidFill>
              </a:rPr>
              <a:t>/iug2026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E08404-EDF5-68CE-E85E-2D289F4D7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2332" y="370834"/>
            <a:ext cx="4387335" cy="438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27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34AE55-E3D8-71F7-4DF0-010A84120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DB404066-6C30-1756-F0BC-322BFE499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MARC Sucks, I Know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897C13-0EC8-4E57-2FE9-CCDB2BF0FD8D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6A76A71-1788-A2AC-A408-8E51ABEA1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FCF6FF-7102-0C10-44F5-122294468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01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MARC… </a:t>
            </a:r>
            <a:r>
              <a:rPr lang="en-US" dirty="0" err="1">
                <a:solidFill>
                  <a:schemeClr val="bg1"/>
                </a:solidFill>
              </a:rPr>
              <a:t>ewwww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It was fine… for the late 60s</a:t>
            </a:r>
          </a:p>
          <a:p>
            <a:r>
              <a:rPr lang="en-US" dirty="0">
                <a:solidFill>
                  <a:schemeClr val="bg1"/>
                </a:solidFill>
              </a:rPr>
              <a:t>MARC is 60 years old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Old != Broken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Obfuscated, obtuse, generally weird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5B28AB-ABD8-4198-94E5-838561A3D8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8892" y="580768"/>
            <a:ext cx="4423225" cy="493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48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6609D8-7574-ACE6-A055-318225242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FDF96D3C-3119-CA1A-8E4B-06D6A3539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Disclaimer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E0E9AF-219C-BC5B-2817-798FE2129DED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8026281-8DF7-AAD8-AB5F-14E71A260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45ABCA-B161-09EF-5838-9215802CC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</a:rPr>
              <a:t>I am one of those weirdos who believes that all aspects of the discovery tools, processes, and categorizations should be open and understandable to the reader.</a:t>
            </a:r>
          </a:p>
        </p:txBody>
      </p:sp>
    </p:spTree>
    <p:extLst>
      <p:ext uri="{BB962C8B-B14F-4D97-AF65-F5344CB8AC3E}">
        <p14:creationId xmlns:p14="http://schemas.microsoft.com/office/powerpoint/2010/main" val="2889513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0F7128-B149-05E2-CEA0-9E85A541B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B2380B17-C0BE-B905-0FCA-AD0CD526F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And while we’re at it…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B2869B-CC1B-4F0E-0E8A-5B9F7490844B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4C9E751-5688-5FF3-1DD6-94F00EA72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65C6EB-8394-C388-0A6A-38E2E1A81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01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I also have feelings about the Dewey Decimal System…</a:t>
            </a:r>
          </a:p>
        </p:txBody>
      </p:sp>
    </p:spTree>
    <p:extLst>
      <p:ext uri="{BB962C8B-B14F-4D97-AF65-F5344CB8AC3E}">
        <p14:creationId xmlns:p14="http://schemas.microsoft.com/office/powerpoint/2010/main" val="4056225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73BE45-DC5C-4FE5-EF7C-A7BA473F1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14DE5BD-A1DE-84E9-CFBD-7B8ACDFC50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68952" y="245805"/>
            <a:ext cx="8854095" cy="636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22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D29D8D-650F-6FC7-45E8-3040F5049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882D27E5-C65A-DCC6-98C1-979DABB90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Hold on… let the old man reminisce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25A8C2-4D3B-208C-609B-E4A44EA9C513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E5C896B-D6A6-D67B-C3B5-44237B1F9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0D56A1-D287-3A25-311A-307BACEF23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01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Bill Schickling and his team really did something profound</a:t>
            </a:r>
          </a:p>
          <a:p>
            <a:r>
              <a:rPr lang="en-US" dirty="0">
                <a:solidFill>
                  <a:schemeClr val="bg1"/>
                </a:solidFill>
              </a:rPr>
              <a:t>They “database-</a:t>
            </a:r>
            <a:r>
              <a:rPr lang="en-US" dirty="0" err="1">
                <a:solidFill>
                  <a:schemeClr val="bg1"/>
                </a:solidFill>
              </a:rPr>
              <a:t>ized</a:t>
            </a:r>
            <a:r>
              <a:rPr lang="en-US" dirty="0">
                <a:solidFill>
                  <a:schemeClr val="bg1"/>
                </a:solidFill>
              </a:rPr>
              <a:t>” MARC</a:t>
            </a:r>
          </a:p>
          <a:p>
            <a:r>
              <a:rPr lang="en-US" dirty="0">
                <a:solidFill>
                  <a:schemeClr val="bg1"/>
                </a:solidFill>
              </a:rPr>
              <a:t>In Polaris, a MARC record is stored in multiple tables and pulled together through SQL.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You can pull a basic MARC record with less than 30 lines of SQL</a:t>
            </a:r>
          </a:p>
        </p:txBody>
      </p:sp>
    </p:spTree>
    <p:extLst>
      <p:ext uri="{BB962C8B-B14F-4D97-AF65-F5344CB8AC3E}">
        <p14:creationId xmlns:p14="http://schemas.microsoft.com/office/powerpoint/2010/main" val="264190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UG 2026 PPT template" id="{BA4BCBE3-25E0-4778-AF3C-E513E8CEEA7C}" vid="{E1BE4A6A-C8DC-4AD0-BACA-A2C24286B4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</TotalTime>
  <Words>393</Words>
  <Application>Microsoft Macintosh PowerPoint</Application>
  <PresentationFormat>Widescreen</PresentationFormat>
  <Paragraphs>97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Aptos</vt:lpstr>
      <vt:lpstr>Aptos Display</vt:lpstr>
      <vt:lpstr>Arial</vt:lpstr>
      <vt:lpstr>Office Theme</vt:lpstr>
      <vt:lpstr>Out Here in the Fields</vt:lpstr>
      <vt:lpstr>Hello, I’m Dan</vt:lpstr>
      <vt:lpstr>Hello, I’m Dan</vt:lpstr>
      <vt:lpstr>PowerPoint Presentation</vt:lpstr>
      <vt:lpstr>MARC Sucks, I Know</vt:lpstr>
      <vt:lpstr>Disclaimer</vt:lpstr>
      <vt:lpstr>And while we’re at it…</vt:lpstr>
      <vt:lpstr>PowerPoint Presentation</vt:lpstr>
      <vt:lpstr>Hold on… let the old man reminisce</vt:lpstr>
      <vt:lpstr>PowerPoint Presentation</vt:lpstr>
      <vt:lpstr>But wait! MARC still sucks…</vt:lpstr>
      <vt:lpstr>PowerPoint Presentation</vt:lpstr>
      <vt:lpstr>A Better Way®</vt:lpstr>
      <vt:lpstr>Pragmatic Cataloguing</vt:lpstr>
      <vt:lpstr>Everything’s relational </vt:lpstr>
      <vt:lpstr>PowerPoint Presentation</vt:lpstr>
      <vt:lpstr>Calibre</vt:lpstr>
      <vt:lpstr>PowerPoint Presentation</vt:lpstr>
      <vt:lpstr>SQLite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Messer</dc:creator>
  <cp:lastModifiedBy>Daniel Messer</cp:lastModifiedBy>
  <cp:revision>25</cp:revision>
  <dcterms:created xsi:type="dcterms:W3CDTF">2026-04-05T13:54:03Z</dcterms:created>
  <dcterms:modified xsi:type="dcterms:W3CDTF">2026-04-06T13:21:14Z</dcterms:modified>
</cp:coreProperties>
</file>